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 id="2147483984" r:id="rId2"/>
  </p:sldMasterIdLst>
  <p:notesMasterIdLst>
    <p:notesMasterId r:id="rId17"/>
  </p:notesMasterIdLst>
  <p:handoutMasterIdLst>
    <p:handoutMasterId r:id="rId18"/>
  </p:handoutMasterIdLst>
  <p:sldIdLst>
    <p:sldId id="256" r:id="rId3"/>
    <p:sldId id="351" r:id="rId4"/>
    <p:sldId id="352" r:id="rId5"/>
    <p:sldId id="354" r:id="rId6"/>
    <p:sldId id="358" r:id="rId7"/>
    <p:sldId id="320" r:id="rId8"/>
    <p:sldId id="353" r:id="rId9"/>
    <p:sldId id="350" r:id="rId10"/>
    <p:sldId id="305" r:id="rId11"/>
    <p:sldId id="356" r:id="rId12"/>
    <p:sldId id="355" r:id="rId13"/>
    <p:sldId id="359" r:id="rId14"/>
    <p:sldId id="357" r:id="rId15"/>
    <p:sldId id="36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84" autoAdjust="0"/>
    <p:restoredTop sz="94628" autoAdjust="0"/>
  </p:normalViewPr>
  <p:slideViewPr>
    <p:cSldViewPr>
      <p:cViewPr varScale="1">
        <p:scale>
          <a:sx n="80" d="100"/>
          <a:sy n="80" d="100"/>
        </p:scale>
        <p:origin x="2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2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1427" tIns="45713" rIns="91427" bIns="45713" rtlCol="0"/>
          <a:lstStyle>
            <a:lvl1pPr algn="r">
              <a:defRPr sz="1200"/>
            </a:lvl1pPr>
          </a:lstStyle>
          <a:p>
            <a:fld id="{CFC9EB4E-0F02-4590-B544-4EE4B628F29B}" type="datetimeFigureOut">
              <a:rPr lang="en-US" smtClean="0"/>
              <a:pPr/>
              <a:t>7/6/2017</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27" tIns="45713" rIns="91427" bIns="45713" rtlCol="0" anchor="b"/>
          <a:lstStyle>
            <a:lvl1pPr algn="r">
              <a:defRPr sz="1200"/>
            </a:lvl1pPr>
          </a:lstStyle>
          <a:p>
            <a:fld id="{A53C8B7D-F00C-4BB5-B4EE-AEE2954E6D83}" type="slidenum">
              <a:rPr lang="en-US" smtClean="0"/>
              <a:pPr/>
              <a:t>‹#›</a:t>
            </a:fld>
            <a:endParaRPr lang="en-US"/>
          </a:p>
        </p:txBody>
      </p:sp>
    </p:spTree>
    <p:extLst>
      <p:ext uri="{BB962C8B-B14F-4D97-AF65-F5344CB8AC3E}">
        <p14:creationId xmlns:p14="http://schemas.microsoft.com/office/powerpoint/2010/main" val="1357640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idx="1"/>
          </p:nvPr>
        </p:nvSpPr>
        <p:spPr>
          <a:xfrm>
            <a:off x="3970339" y="0"/>
            <a:ext cx="3038475" cy="465138"/>
          </a:xfrm>
          <a:prstGeom prst="rect">
            <a:avLst/>
          </a:prstGeom>
        </p:spPr>
        <p:txBody>
          <a:bodyPr vert="horz" lIns="91427" tIns="45713" rIns="91427" bIns="45713" rtlCol="0"/>
          <a:lstStyle>
            <a:lvl1pPr algn="r">
              <a:defRPr sz="1200"/>
            </a:lvl1pPr>
          </a:lstStyle>
          <a:p>
            <a:fld id="{EE82533C-2F9D-44F5-8C06-4DCBC1D391D5}" type="datetimeFigureOut">
              <a:rPr lang="en-US" smtClean="0"/>
              <a:pPr/>
              <a:t>7/6/2017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7" tIns="45713" rIns="91427" bIns="45713" rtlCol="0" anchor="ctr"/>
          <a:lstStyle/>
          <a:p>
            <a:endParaRPr lang="en-US"/>
          </a:p>
        </p:txBody>
      </p:sp>
      <p:sp>
        <p:nvSpPr>
          <p:cNvPr id="5" name="Notes Placeholder 4"/>
          <p:cNvSpPr>
            <a:spLocks noGrp="1"/>
          </p:cNvSpPr>
          <p:nvPr>
            <p:ph type="body" sz="quarter" idx="3"/>
          </p:nvPr>
        </p:nvSpPr>
        <p:spPr>
          <a:xfrm>
            <a:off x="701676" y="4416426"/>
            <a:ext cx="5607050" cy="4183063"/>
          </a:xfrm>
          <a:prstGeom prst="rect">
            <a:avLst/>
          </a:prstGeom>
        </p:spPr>
        <p:txBody>
          <a:bodyPr vert="horz" lIns="91427" tIns="45713" rIns="91427" bIns="457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27" tIns="45713" rIns="91427"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27" tIns="45713" rIns="91427" bIns="45713" rtlCol="0" anchor="b"/>
          <a:lstStyle>
            <a:lvl1pPr algn="r">
              <a:defRPr sz="1200"/>
            </a:lvl1pPr>
          </a:lstStyle>
          <a:p>
            <a:fld id="{00D3561D-DF57-49FD-9523-F1E4E7650DEA}" type="slidenum">
              <a:rPr lang="en-US" smtClean="0"/>
              <a:pPr/>
              <a:t>‹#›</a:t>
            </a:fld>
            <a:endParaRPr lang="en-US"/>
          </a:p>
        </p:txBody>
      </p:sp>
    </p:spTree>
    <p:extLst>
      <p:ext uri="{BB962C8B-B14F-4D97-AF65-F5344CB8AC3E}">
        <p14:creationId xmlns:p14="http://schemas.microsoft.com/office/powerpoint/2010/main" val="262721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6EE8A32-C35A-4054-A974-C0C0DFD3C843}" type="datetimeFigureOut">
              <a:rPr lang="en-US" smtClean="0"/>
              <a:pPr/>
              <a:t>7/6/2017</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696250FE-84A3-44A3-9CBF-9CC048C8AB2E}"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EE8A32-C35A-4054-A974-C0C0DFD3C843}" type="datetimeFigureOut">
              <a:rPr lang="en-US" smtClean="0"/>
              <a:pPr/>
              <a:t>7/6/2017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250FE-84A3-44A3-9CBF-9CC048C8AB2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EE8A32-C35A-4054-A974-C0C0DFD3C843}" type="datetimeFigureOut">
              <a:rPr lang="en-US" smtClean="0"/>
              <a:pPr/>
              <a:t>7/6/2017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250FE-84A3-44A3-9CBF-9CC048C8AB2E}"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6EE8A32-C35A-4054-A974-C0C0DFD3C843}" type="datetimeFigureOut">
              <a:rPr lang="en-US" smtClean="0">
                <a:solidFill>
                  <a:srgbClr val="464653"/>
                </a:solidFill>
              </a:rPr>
              <a:pPr/>
              <a:t>7/6/2017</a:t>
            </a:fld>
            <a:endParaRPr lang="en-US" dirty="0">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dirty="0">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696250FE-84A3-44A3-9CBF-9CC048C8AB2E}" type="slidenum">
              <a:rPr lang="en-US" smtClean="0">
                <a:solidFill>
                  <a:srgbClr val="464653"/>
                </a:solidFill>
              </a:rPr>
              <a:pPr/>
              <a:t>‹#›</a:t>
            </a:fld>
            <a:endParaRPr lang="en-US" dirty="0">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20639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901811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6EE8A32-C35A-4054-A974-C0C0DFD3C843}" type="datetimeFigureOut">
              <a:rPr lang="en-US" smtClean="0">
                <a:solidFill>
                  <a:srgbClr val="DDE9EC"/>
                </a:solidFill>
              </a:rPr>
              <a:pPr/>
              <a:t>7/6/2017</a:t>
            </a:fld>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696250FE-84A3-44A3-9CBF-9CC048C8AB2E}"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42316428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6EE8A32-C35A-4054-A974-C0C0DFD3C843}" type="datetimeFigureOut">
              <a:rPr lang="en-US" smtClean="0">
                <a:solidFill>
                  <a:srgbClr val="464653"/>
                </a:solidFill>
              </a:rPr>
              <a:pPr/>
              <a:t>7/6/2017</a:t>
            </a:fld>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696250FE-84A3-44A3-9CBF-9CC048C8AB2E}" type="slidenum">
              <a:rPr lang="en-US" smtClean="0">
                <a:solidFill>
                  <a:srgbClr val="464653"/>
                </a:solidFill>
              </a:rPr>
              <a:pPr/>
              <a:t>‹#›</a:t>
            </a:fld>
            <a:endParaRPr lang="en-US" dirty="0">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24125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6EE8A32-C35A-4054-A974-C0C0DFD3C843}" type="datetimeFigureOut">
              <a:rPr lang="en-US" smtClean="0">
                <a:solidFill>
                  <a:srgbClr val="464653"/>
                </a:solidFill>
              </a:rPr>
              <a:pPr/>
              <a:t>7/6/2017</a:t>
            </a:fld>
            <a:endParaRPr lang="en-US" dirty="0">
              <a:solidFill>
                <a:srgbClr val="464653"/>
              </a:solidFill>
            </a:endParaRPr>
          </a:p>
        </p:txBody>
      </p:sp>
      <p:sp>
        <p:nvSpPr>
          <p:cNvPr id="8" name="Footer Placeholder 7"/>
          <p:cNvSpPr>
            <a:spLocks noGrp="1"/>
          </p:cNvSpPr>
          <p:nvPr>
            <p:ph type="ftr" sz="quarter" idx="11"/>
          </p:nvPr>
        </p:nvSpPr>
        <p:spPr/>
        <p:txBody>
          <a:bodyPr/>
          <a:lstStyle/>
          <a:p>
            <a:endParaRPr lang="en-US" dirty="0">
              <a:solidFill>
                <a:srgbClr val="464653"/>
              </a:solidFill>
            </a:endParaRPr>
          </a:p>
        </p:txBody>
      </p:sp>
      <p:sp>
        <p:nvSpPr>
          <p:cNvPr id="9" name="Slide Number Placeholder 8"/>
          <p:cNvSpPr>
            <a:spLocks noGrp="1"/>
          </p:cNvSpPr>
          <p:nvPr>
            <p:ph type="sldNum" sz="quarter" idx="12"/>
          </p:nvPr>
        </p:nvSpPr>
        <p:spPr/>
        <p:txBody>
          <a:bodyPr/>
          <a:lstStyle/>
          <a:p>
            <a:fld id="{696250FE-84A3-44A3-9CBF-9CC048C8AB2E}" type="slidenum">
              <a:rPr lang="en-US" smtClean="0">
                <a:solidFill>
                  <a:srgbClr val="464653"/>
                </a:solidFill>
              </a:rPr>
              <a:pPr/>
              <a:t>‹#›</a:t>
            </a:fld>
            <a:endParaRPr lang="en-US" dirty="0">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07242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EE8A32-C35A-4054-A974-C0C0DFD3C843}" type="datetimeFigureOut">
              <a:rPr lang="en-US" smtClean="0">
                <a:solidFill>
                  <a:srgbClr val="464653"/>
                </a:solidFill>
              </a:rPr>
              <a:pPr/>
              <a:t>7/6/2017</a:t>
            </a:fld>
            <a:endParaRPr lang="en-US" dirty="0">
              <a:solidFill>
                <a:srgbClr val="464653"/>
              </a:solidFill>
            </a:endParaRPr>
          </a:p>
        </p:txBody>
      </p:sp>
      <p:sp>
        <p:nvSpPr>
          <p:cNvPr id="4" name="Footer Placeholder 3"/>
          <p:cNvSpPr>
            <a:spLocks noGrp="1"/>
          </p:cNvSpPr>
          <p:nvPr>
            <p:ph type="ftr" sz="quarter" idx="11"/>
          </p:nvPr>
        </p:nvSpPr>
        <p:spPr/>
        <p:txBody>
          <a:bodyPr/>
          <a:lstStyle/>
          <a:p>
            <a:endParaRPr lang="en-US" dirty="0">
              <a:solidFill>
                <a:srgbClr val="464653"/>
              </a:solidFill>
            </a:endParaRPr>
          </a:p>
        </p:txBody>
      </p:sp>
      <p:sp>
        <p:nvSpPr>
          <p:cNvPr id="5" name="Slide Number Placeholder 4"/>
          <p:cNvSpPr>
            <a:spLocks noGrp="1"/>
          </p:cNvSpPr>
          <p:nvPr>
            <p:ph type="sldNum" sz="quarter" idx="12"/>
          </p:nvPr>
        </p:nvSpPr>
        <p:spPr/>
        <p:txBody>
          <a:bodyPr/>
          <a:lstStyle/>
          <a:p>
            <a:fld id="{696250FE-84A3-44A3-9CBF-9CC048C8AB2E}" type="slidenum">
              <a:rPr lang="en-US" smtClean="0">
                <a:solidFill>
                  <a:srgbClr val="464653"/>
                </a:solidFill>
              </a:rPr>
              <a:pPr/>
              <a:t>‹#›</a:t>
            </a:fld>
            <a:endParaRPr lang="en-US" dirty="0">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073225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E8A32-C35A-4054-A974-C0C0DFD3C843}" type="datetimeFigureOut">
              <a:rPr lang="en-US" smtClean="0">
                <a:solidFill>
                  <a:srgbClr val="464653"/>
                </a:solidFill>
              </a:rPr>
              <a:pPr/>
              <a:t>7/6/2017</a:t>
            </a:fld>
            <a:endParaRPr lang="en-US" dirty="0">
              <a:solidFill>
                <a:srgbClr val="464653"/>
              </a:solidFill>
            </a:endParaRPr>
          </a:p>
        </p:txBody>
      </p:sp>
      <p:sp>
        <p:nvSpPr>
          <p:cNvPr id="3" name="Footer Placeholder 2"/>
          <p:cNvSpPr>
            <a:spLocks noGrp="1"/>
          </p:cNvSpPr>
          <p:nvPr>
            <p:ph type="ftr" sz="quarter" idx="11"/>
          </p:nvPr>
        </p:nvSpPr>
        <p:spPr/>
        <p:txBody>
          <a:bodyPr/>
          <a:lstStyle/>
          <a:p>
            <a:endParaRPr lang="en-US" dirty="0">
              <a:solidFill>
                <a:srgbClr val="464653"/>
              </a:solidFill>
            </a:endParaRPr>
          </a:p>
        </p:txBody>
      </p:sp>
      <p:sp>
        <p:nvSpPr>
          <p:cNvPr id="4" name="Slide Number Placeholder 3"/>
          <p:cNvSpPr>
            <a:spLocks noGrp="1"/>
          </p:cNvSpPr>
          <p:nvPr>
            <p:ph type="sldNum" sz="quarter" idx="12"/>
          </p:nvPr>
        </p:nvSpPr>
        <p:spPr/>
        <p:txBody>
          <a:bodyPr/>
          <a:lstStyle/>
          <a:p>
            <a:fld id="{696250FE-84A3-44A3-9CBF-9CC048C8AB2E}" type="slidenum">
              <a:rPr lang="en-US" smtClean="0">
                <a:solidFill>
                  <a:srgbClr val="464653"/>
                </a:solidFill>
              </a:rPr>
              <a:pPr/>
              <a:t>‹#›</a:t>
            </a:fld>
            <a:endParaRPr lang="en-US" dirty="0">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265250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EE8A32-C35A-4054-A974-C0C0DFD3C843}" type="datetimeFigureOut">
              <a:rPr lang="en-US" smtClean="0">
                <a:solidFill>
                  <a:srgbClr val="464653"/>
                </a:solidFill>
              </a:rPr>
              <a:pPr/>
              <a:t>7/6/2017</a:t>
            </a:fld>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696250FE-84A3-44A3-9CBF-9CC048C8AB2E}"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9221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EE8A32-C35A-4054-A974-C0C0DFD3C843}" type="datetimeFigureOut">
              <a:rPr lang="en-US" smtClean="0">
                <a:solidFill>
                  <a:srgbClr val="DDE9EC"/>
                </a:solidFill>
              </a:rPr>
              <a:pPr/>
              <a:t>7/6/2017</a:t>
            </a:fld>
            <a:endParaRPr lang="en-US" dirty="0">
              <a:solidFill>
                <a:srgbClr val="DDE9EC"/>
              </a:solidFill>
            </a:endParaRPr>
          </a:p>
        </p:txBody>
      </p:sp>
      <p:sp>
        <p:nvSpPr>
          <p:cNvPr id="6" name="Footer Placeholder 5"/>
          <p:cNvSpPr>
            <a:spLocks noGrp="1"/>
          </p:cNvSpPr>
          <p:nvPr>
            <p:ph type="ftr" sz="quarter" idx="11"/>
          </p:nvPr>
        </p:nvSpPr>
        <p:spPr/>
        <p:txBody>
          <a:bodyPr/>
          <a:lstStyle/>
          <a:p>
            <a:endParaRPr lang="en-US" dirty="0">
              <a:solidFill>
                <a:srgbClr val="DDE9EC"/>
              </a:solidFill>
            </a:endParaRPr>
          </a:p>
        </p:txBody>
      </p:sp>
      <p:sp>
        <p:nvSpPr>
          <p:cNvPr id="7" name="Slide Number Placeholder 6"/>
          <p:cNvSpPr>
            <a:spLocks noGrp="1"/>
          </p:cNvSpPr>
          <p:nvPr>
            <p:ph type="sldNum" sz="quarter" idx="12"/>
          </p:nvPr>
        </p:nvSpPr>
        <p:spPr/>
        <p:txBody>
          <a:bodyPr/>
          <a:lstStyle/>
          <a:p>
            <a:fld id="{696250FE-84A3-44A3-9CBF-9CC048C8AB2E}"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622878567"/>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EE8A32-C35A-4054-A974-C0C0DFD3C843}" type="datetimeFigureOut">
              <a:rPr lang="en-US" smtClean="0">
                <a:solidFill>
                  <a:srgbClr val="464653"/>
                </a:solidFill>
              </a:rPr>
              <a:pPr/>
              <a:t>7/6/2017</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696250FE-84A3-44A3-9CBF-9CC048C8AB2E}"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26769797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EE8A32-C35A-4054-A974-C0C0DFD3C843}" type="datetimeFigureOut">
              <a:rPr lang="en-US" smtClean="0">
                <a:solidFill>
                  <a:srgbClr val="464653"/>
                </a:solidFill>
              </a:rPr>
              <a:pPr/>
              <a:t>7/6/2017</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696250FE-84A3-44A3-9CBF-9CC048C8AB2E}"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2550811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6EE8A32-C35A-4054-A974-C0C0DFD3C843}" type="datetimeFigureOut">
              <a:rPr lang="en-US" smtClean="0"/>
              <a:pPr/>
              <a:t>7/6/2017</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696250FE-84A3-44A3-9CBF-9CC048C8AB2E}"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6EE8A32-C35A-4054-A974-C0C0DFD3C843}" type="datetimeFigureOut">
              <a:rPr lang="en-US" smtClean="0"/>
              <a:pPr/>
              <a:t>7/6/2017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6250FE-84A3-44A3-9CBF-9CC048C8AB2E}"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6EE8A32-C35A-4054-A974-C0C0DFD3C843}" type="datetimeFigureOut">
              <a:rPr lang="en-US" smtClean="0"/>
              <a:pPr/>
              <a:t>7/6/2017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6250FE-84A3-44A3-9CBF-9CC048C8AB2E}"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EE8A32-C35A-4054-A974-C0C0DFD3C843}" type="datetimeFigureOut">
              <a:rPr lang="en-US" smtClean="0"/>
              <a:pPr/>
              <a:t>7/6/2017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6250FE-84A3-44A3-9CBF-9CC048C8AB2E}"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E8A32-C35A-4054-A974-C0C0DFD3C843}" type="datetimeFigureOut">
              <a:rPr lang="en-US" smtClean="0"/>
              <a:pPr/>
              <a:t>7/6/2017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6250FE-84A3-44A3-9CBF-9CC048C8AB2E}"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EE8A32-C35A-4054-A974-C0C0DFD3C843}" type="datetimeFigureOut">
              <a:rPr lang="en-US" smtClean="0"/>
              <a:pPr/>
              <a:t>7/6/2017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6250FE-84A3-44A3-9CBF-9CC048C8AB2E}"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EE8A32-C35A-4054-A974-C0C0DFD3C843}" type="datetimeFigureOut">
              <a:rPr lang="en-US" smtClean="0"/>
              <a:pPr/>
              <a:t>7/6/2017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6250FE-84A3-44A3-9CBF-9CC048C8AB2E}"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6EE8A32-C35A-4054-A974-C0C0DFD3C843}" type="datetimeFigureOut">
              <a:rPr lang="en-US" smtClean="0"/>
              <a:pPr/>
              <a:t>7/6/2017</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96250FE-84A3-44A3-9CBF-9CC048C8AB2E}"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6EE8A32-C35A-4054-A974-C0C0DFD3C843}" type="datetimeFigureOut">
              <a:rPr lang="en-US" smtClean="0">
                <a:solidFill>
                  <a:srgbClr val="464653"/>
                </a:solidFill>
              </a:rPr>
              <a:pPr/>
              <a:t>7/6/2017</a:t>
            </a:fld>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96250FE-84A3-44A3-9CBF-9CC048C8AB2E}" type="slidenum">
              <a:rPr lang="en-US" smtClean="0">
                <a:solidFill>
                  <a:srgbClr val="464653"/>
                </a:solidFill>
              </a:rPr>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919289737"/>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UG.Research@wsu.edu" TargetMode="External"/><Relationship Id="rId2" Type="http://schemas.openxmlformats.org/officeDocument/2006/relationships/hyperlink" Target="https://summerresearch.wsu.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ummerresearch.wsu.edu/previous-experienc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journals.plos.org/plosone/article?id=10.1371/journal.pone.008345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To Write An Abstract”</a:t>
            </a:r>
            <a:br>
              <a:rPr lang="en-US" dirty="0" smtClean="0"/>
            </a:br>
            <a:endParaRPr lang="en-US" dirty="0"/>
          </a:p>
        </p:txBody>
      </p:sp>
      <p:sp>
        <p:nvSpPr>
          <p:cNvPr id="3" name="Subtitle 2"/>
          <p:cNvSpPr>
            <a:spLocks noGrp="1"/>
          </p:cNvSpPr>
          <p:nvPr>
            <p:ph type="subTitle" idx="1"/>
          </p:nvPr>
        </p:nvSpPr>
        <p:spPr>
          <a:xfrm>
            <a:off x="762000" y="5029200"/>
            <a:ext cx="7315200" cy="533400"/>
          </a:xfrm>
        </p:spPr>
        <p:txBody>
          <a:bodyPr>
            <a:noAutofit/>
          </a:bodyPr>
          <a:lstStyle/>
          <a:p>
            <a:r>
              <a:rPr lang="en-US" sz="2900" dirty="0" smtClean="0">
                <a:solidFill>
                  <a:prstClr val="black"/>
                </a:solidFill>
              </a:rPr>
              <a:t>Summer 2017</a:t>
            </a:r>
            <a:endParaRPr lang="en-US"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sz="1600" b="1" dirty="0"/>
              <a:t>From “Experimental Evaluation of Shark Detection Rates by Aerial Observers” </a:t>
            </a:r>
            <a:r>
              <a:rPr lang="en-US" sz="1600" dirty="0"/>
              <a:t/>
            </a:r>
            <a:br>
              <a:rPr lang="en-US" sz="1600" dirty="0"/>
            </a:br>
            <a:r>
              <a:rPr lang="en-US" sz="1600" dirty="0"/>
              <a:t>William D. Robbins, Victor M. </a:t>
            </a:r>
            <a:r>
              <a:rPr lang="en-US" sz="1600" dirty="0" err="1"/>
              <a:t>Peddemors</a:t>
            </a:r>
            <a:r>
              <a:rPr lang="en-US" sz="1600" dirty="0"/>
              <a:t>, Steven J. Kennelly, and Matthew C. </a:t>
            </a:r>
            <a:r>
              <a:rPr lang="en-US" sz="1600" dirty="0" smtClean="0"/>
              <a:t>Ives</a:t>
            </a:r>
            <a:endParaRPr lang="en-US" dirty="0"/>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2282" y="1219200"/>
            <a:ext cx="6919435"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2935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Abstract</a:t>
            </a:r>
            <a:endParaRPr lang="en-US" dirty="0"/>
          </a:p>
        </p:txBody>
      </p:sp>
      <p:sp>
        <p:nvSpPr>
          <p:cNvPr id="3" name="Content Placeholder 2"/>
          <p:cNvSpPr>
            <a:spLocks noGrp="1"/>
          </p:cNvSpPr>
          <p:nvPr>
            <p:ph sz="quarter" idx="1"/>
          </p:nvPr>
        </p:nvSpPr>
        <p:spPr>
          <a:xfrm>
            <a:off x="457200" y="1219200"/>
            <a:ext cx="8229600" cy="5638800"/>
          </a:xfrm>
        </p:spPr>
        <p:txBody>
          <a:bodyPr>
            <a:noAutofit/>
          </a:bodyPr>
          <a:lstStyle/>
          <a:p>
            <a:r>
              <a:rPr lang="en-US" sz="1550" b="1" dirty="0"/>
              <a:t>Aerial surveys are </a:t>
            </a:r>
            <a:r>
              <a:rPr lang="en-US" sz="1550" b="1"/>
              <a:t>a </a:t>
            </a:r>
            <a:r>
              <a:rPr lang="en-US" sz="1550" b="1" smtClean="0"/>
              <a:t>recognized </a:t>
            </a:r>
            <a:r>
              <a:rPr lang="en-US" sz="1550" b="1" dirty="0"/>
              <a:t>technique to identify the presence and abundance of marine animals. However, the capability of aerial observers to reliably sight coastal sharks has not been previously assessed, nor have differences in sighting rates between aircraft types been examined. In this study we investigated the ability of observers in fixed-wing and helicopter aircraft</a:t>
            </a:r>
            <a:r>
              <a:rPr lang="en-US" sz="1550" dirty="0"/>
              <a:t> to sight 2.5 m artificial shark analogues placed at known depths and positions. Initial tests revealed that the shark analogues could only be detected at shallow depths, averaging only 2.5 m and 2.7 m below the water surface for observers in fixed-wing and helicopter aircraft, respectively. We then deployed analogues at shallower depths along a 5 km long grid, and assessed their </a:t>
            </a:r>
            <a:r>
              <a:rPr lang="en-US" sz="1550" dirty="0" err="1"/>
              <a:t>sightability</a:t>
            </a:r>
            <a:r>
              <a:rPr lang="en-US" sz="1550" dirty="0"/>
              <a:t> to aircraft observers through a series of transects flown within 500 m. Analogues were seen infrequently from all distances, with overall sighting rates of only 12.5% and 17.1% for fixed-wing and helicopter observers, respectively. Although helicopter observers had consistently higher success rates of sighting analogues within 250 m of their flight path, neither aircraft observers sighted more than 9% of analogues deployed over 300 m from their flight paths. Modelling of sighting rates against environmental and experimental variables indicated that observations were affected by distance, aircraft type, sun glare and sea conditions, while the range of water turbidities observed had no effect. We conclude that aerial observers have limited ability to detect the presence of submerged animals such as sharks, particularly when the sharks are deeper than ~2.6 m, or over 300 m distant from the aircraft’s flight path, especially during sunny or windy days. The low rates of detections found in this study cast serious doubts on the use of aerial beach patrols as an effective early-warning system to prevent shark attacks</a:t>
            </a:r>
            <a:r>
              <a:rPr lang="en-US" sz="1550" dirty="0" smtClean="0"/>
              <a:t>.</a:t>
            </a:r>
            <a:endParaRPr lang="en-US" sz="1550" dirty="0"/>
          </a:p>
        </p:txBody>
      </p:sp>
    </p:spTree>
    <p:extLst>
      <p:ext uri="{BB962C8B-B14F-4D97-AF65-F5344CB8AC3E}">
        <p14:creationId xmlns:p14="http://schemas.microsoft.com/office/powerpoint/2010/main" val="2626974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to Prepare Your Abstract</a:t>
            </a:r>
            <a:endParaRPr lang="en-US" sz="2800" dirty="0"/>
          </a:p>
        </p:txBody>
      </p:sp>
      <p:sp>
        <p:nvSpPr>
          <p:cNvPr id="3" name="Content Placeholder 2"/>
          <p:cNvSpPr>
            <a:spLocks noGrp="1"/>
          </p:cNvSpPr>
          <p:nvPr>
            <p:ph sz="quarter" idx="1"/>
          </p:nvPr>
        </p:nvSpPr>
        <p:spPr/>
        <p:txBody>
          <a:bodyPr>
            <a:normAutofit lnSpcReduction="10000"/>
          </a:bodyPr>
          <a:lstStyle/>
          <a:p>
            <a:r>
              <a:rPr lang="en-US" sz="2500" dirty="0" smtClean="0"/>
              <a:t>Write your abstract – review it – ask a peer to read it</a:t>
            </a:r>
          </a:p>
          <a:p>
            <a:r>
              <a:rPr lang="en-US" sz="2500" dirty="0" smtClean="0"/>
              <a:t>Send your abstract to all of your co-authors with time for them to review and provide edits/feedback to you (so ideally by Monday). Track changes in MS Word works great.</a:t>
            </a:r>
          </a:p>
          <a:p>
            <a:r>
              <a:rPr lang="en-US" sz="2500" dirty="0" smtClean="0"/>
              <a:t>For “Co-Authors,” include those you’ve worked </a:t>
            </a:r>
            <a:r>
              <a:rPr lang="en-US" sz="2500" dirty="0"/>
              <a:t>w</a:t>
            </a:r>
            <a:r>
              <a:rPr lang="en-US" sz="2500" dirty="0" smtClean="0"/>
              <a:t>ith closely, who’ve been directly involved in your work.</a:t>
            </a:r>
          </a:p>
          <a:p>
            <a:pPr lvl="1"/>
            <a:r>
              <a:rPr lang="en-US" dirty="0" smtClean="0"/>
              <a:t>Grad student who assisted with your experiments? Yes.</a:t>
            </a:r>
          </a:p>
          <a:p>
            <a:pPr lvl="1"/>
            <a:r>
              <a:rPr lang="en-US" dirty="0" smtClean="0"/>
              <a:t>IT person who fixed your laptop? No.</a:t>
            </a:r>
          </a:p>
          <a:p>
            <a:pPr lvl="1"/>
            <a:r>
              <a:rPr lang="en-US" dirty="0" smtClean="0"/>
              <a:t>If their name(s) will be on the poster, they should be listed as a co-author and have a chance to review your abstract.</a:t>
            </a:r>
          </a:p>
          <a:p>
            <a:pPr lvl="0">
              <a:buClr>
                <a:srgbClr val="727CA3"/>
              </a:buClr>
            </a:pPr>
            <a:r>
              <a:rPr lang="en-US" sz="2500" dirty="0" smtClean="0">
                <a:solidFill>
                  <a:prstClr val="black"/>
                </a:solidFill>
              </a:rPr>
              <a:t>Note that you may well not have all your results and conclusions yet. This is fine. You can include any preliminary results or anticipated results.</a:t>
            </a:r>
          </a:p>
          <a:p>
            <a:pPr marL="274320" lvl="1" indent="0">
              <a:buNone/>
            </a:pPr>
            <a:endParaRPr lang="en-US" dirty="0" smtClean="0"/>
          </a:p>
          <a:p>
            <a:pPr lvl="1"/>
            <a:endParaRPr lang="en-US" dirty="0" smtClean="0"/>
          </a:p>
        </p:txBody>
      </p:sp>
    </p:spTree>
    <p:extLst>
      <p:ext uri="{BB962C8B-B14F-4D97-AF65-F5344CB8AC3E}">
        <p14:creationId xmlns:p14="http://schemas.microsoft.com/office/powerpoint/2010/main" val="3967090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to Submit Your Abstract for the August 4th Poster Session </a:t>
            </a:r>
            <a:r>
              <a:rPr lang="en-US" sz="2800" dirty="0"/>
              <a:t>(</a:t>
            </a:r>
            <a:r>
              <a:rPr lang="en-US" sz="2800" dirty="0" smtClean="0"/>
              <a:t>Deadline Is July 13, 2017)</a:t>
            </a:r>
            <a:endParaRPr lang="en-US" sz="2800" dirty="0"/>
          </a:p>
        </p:txBody>
      </p:sp>
      <p:sp>
        <p:nvSpPr>
          <p:cNvPr id="3" name="Content Placeholder 2"/>
          <p:cNvSpPr>
            <a:spLocks noGrp="1"/>
          </p:cNvSpPr>
          <p:nvPr>
            <p:ph sz="quarter" idx="1"/>
          </p:nvPr>
        </p:nvSpPr>
        <p:spPr>
          <a:xfrm>
            <a:off x="457200" y="1219200"/>
            <a:ext cx="8229600" cy="5257800"/>
          </a:xfrm>
        </p:spPr>
        <p:txBody>
          <a:bodyPr>
            <a:normAutofit fontScale="92500"/>
          </a:bodyPr>
          <a:lstStyle/>
          <a:p>
            <a:r>
              <a:rPr lang="en-US" sz="2500" dirty="0">
                <a:hlinkClick r:id="rId2"/>
              </a:rPr>
              <a:t>https://summerresearch.wsu.edu</a:t>
            </a:r>
            <a:r>
              <a:rPr lang="en-US" sz="2500" dirty="0" smtClean="0">
                <a:hlinkClick r:id="rId2"/>
              </a:rPr>
              <a:t>/</a:t>
            </a:r>
            <a:r>
              <a:rPr lang="en-US" sz="2500" dirty="0" smtClean="0"/>
              <a:t> </a:t>
            </a:r>
          </a:p>
          <a:p>
            <a:r>
              <a:rPr lang="en-US" sz="2500" dirty="0" smtClean="0"/>
              <a:t>Click “Summer Research Poster Symposium”</a:t>
            </a:r>
          </a:p>
          <a:p>
            <a:r>
              <a:rPr lang="en-US" sz="2500" dirty="0" smtClean="0"/>
              <a:t>Click “Submit Your Abstract” at the top and enter your information. Type carefully and proofread closely.</a:t>
            </a:r>
          </a:p>
          <a:p>
            <a:r>
              <a:rPr lang="en-US" sz="2500" dirty="0" smtClean="0"/>
              <a:t>For “Other Collaborators/Co-Authors,” include those you’ve worked </a:t>
            </a:r>
            <a:r>
              <a:rPr lang="en-US" sz="2500" dirty="0"/>
              <a:t>w</a:t>
            </a:r>
            <a:r>
              <a:rPr lang="en-US" sz="2500" dirty="0" smtClean="0"/>
              <a:t>ith closely, who’ve been directly involved in your work.</a:t>
            </a:r>
          </a:p>
          <a:p>
            <a:r>
              <a:rPr lang="en-US" sz="2500" dirty="0" smtClean="0"/>
              <a:t>Note: an email will be automatically sent to your program director when you submit the abstract</a:t>
            </a:r>
          </a:p>
          <a:p>
            <a:pPr lvl="0">
              <a:buClr>
                <a:srgbClr val="727CA3"/>
              </a:buClr>
            </a:pPr>
            <a:r>
              <a:rPr lang="en-US" sz="2500" dirty="0" smtClean="0">
                <a:solidFill>
                  <a:prstClr val="black"/>
                </a:solidFill>
              </a:rPr>
              <a:t>Feel free to email </a:t>
            </a:r>
            <a:r>
              <a:rPr lang="en-US" sz="2500" dirty="0" smtClean="0">
                <a:solidFill>
                  <a:prstClr val="black"/>
                </a:solidFill>
                <a:hlinkClick r:id="rId3"/>
              </a:rPr>
              <a:t>UG.Research@wsu.edu</a:t>
            </a:r>
            <a:r>
              <a:rPr lang="en-US" sz="2500" dirty="0" smtClean="0">
                <a:solidFill>
                  <a:prstClr val="black"/>
                </a:solidFill>
              </a:rPr>
              <a:t> with any technical questions about the submission form.</a:t>
            </a:r>
          </a:p>
          <a:p>
            <a:pPr lvl="0">
              <a:buClr>
                <a:srgbClr val="727CA3"/>
              </a:buClr>
            </a:pPr>
            <a:r>
              <a:rPr lang="en-US" sz="2500" dirty="0" smtClean="0">
                <a:solidFill>
                  <a:prstClr val="black"/>
                </a:solidFill>
              </a:rPr>
              <a:t>Email your research mentors with questions like:</a:t>
            </a:r>
          </a:p>
          <a:p>
            <a:pPr lvl="1">
              <a:buClr>
                <a:srgbClr val="727CA3"/>
              </a:buClr>
            </a:pPr>
            <a:r>
              <a:rPr lang="en-US" sz="2200" dirty="0" smtClean="0">
                <a:solidFill>
                  <a:prstClr val="black"/>
                </a:solidFill>
              </a:rPr>
              <a:t>Should Mary the lab assistant be a co-author?</a:t>
            </a:r>
          </a:p>
          <a:p>
            <a:pPr lvl="1">
              <a:buClr>
                <a:srgbClr val="727CA3"/>
              </a:buClr>
            </a:pPr>
            <a:r>
              <a:rPr lang="en-US" sz="2200" dirty="0" smtClean="0">
                <a:solidFill>
                  <a:prstClr val="black"/>
                </a:solidFill>
              </a:rPr>
              <a:t>Should we mention the results of the test that failed?</a:t>
            </a:r>
            <a:endParaRPr lang="en-US" sz="2200" dirty="0">
              <a:solidFill>
                <a:prstClr val="black"/>
              </a:solidFill>
            </a:endParaRPr>
          </a:p>
          <a:p>
            <a:pPr marL="274320" lvl="1" indent="0">
              <a:buNone/>
            </a:pPr>
            <a:endParaRPr lang="en-US" dirty="0" smtClean="0"/>
          </a:p>
          <a:p>
            <a:pPr lvl="1"/>
            <a:endParaRPr lang="en-US" dirty="0" smtClean="0"/>
          </a:p>
        </p:txBody>
      </p:sp>
    </p:spTree>
    <p:extLst>
      <p:ext uri="{BB962C8B-B14F-4D97-AF65-F5344CB8AC3E}">
        <p14:creationId xmlns:p14="http://schemas.microsoft.com/office/powerpoint/2010/main" val="2901130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smtClean="0"/>
              <a:t>Questions?</a:t>
            </a:r>
            <a:endParaRPr lang="en-US" sz="6000" dirty="0"/>
          </a:p>
        </p:txBody>
      </p:sp>
      <p:sp>
        <p:nvSpPr>
          <p:cNvPr id="3" name="Content Placeholder 2"/>
          <p:cNvSpPr>
            <a:spLocks noGrp="1"/>
          </p:cNvSpPr>
          <p:nvPr>
            <p:ph sz="quarter" idx="1"/>
          </p:nvPr>
        </p:nvSpPr>
        <p:spPr/>
        <p:txBody>
          <a:bodyPr/>
          <a:lstStyle/>
          <a:p>
            <a:r>
              <a:rPr lang="en-US" dirty="0" smtClean="0"/>
              <a:t>Look at previous abstract books online here</a:t>
            </a:r>
          </a:p>
          <a:p>
            <a:pPr marL="0" indent="0">
              <a:buNone/>
            </a:pPr>
            <a:r>
              <a:rPr lang="en-US" dirty="0">
                <a:hlinkClick r:id="rId2"/>
              </a:rPr>
              <a:t>https://summerresearch.wsu.edu/previous-experiences</a:t>
            </a:r>
            <a:r>
              <a:rPr lang="en-US" dirty="0" smtClean="0">
                <a:hlinkClick r:id="rId2"/>
              </a:rPr>
              <a:t>/</a:t>
            </a:r>
            <a:endParaRPr lang="en-US" dirty="0" smtClean="0"/>
          </a:p>
          <a:p>
            <a:pPr marL="0" indent="0">
              <a:buNone/>
            </a:pPr>
            <a:endParaRPr lang="en-US" dirty="0"/>
          </a:p>
        </p:txBody>
      </p:sp>
    </p:spTree>
    <p:extLst>
      <p:ext uri="{BB962C8B-B14F-4D97-AF65-F5344CB8AC3E}">
        <p14:creationId xmlns:p14="http://schemas.microsoft.com/office/powerpoint/2010/main" val="2548719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the Abstract</a:t>
            </a:r>
            <a:endParaRPr lang="en-US" dirty="0"/>
          </a:p>
        </p:txBody>
      </p:sp>
      <p:sp>
        <p:nvSpPr>
          <p:cNvPr id="3" name="Content Placeholder 2"/>
          <p:cNvSpPr>
            <a:spLocks noGrp="1"/>
          </p:cNvSpPr>
          <p:nvPr>
            <p:ph sz="quarter" idx="1"/>
          </p:nvPr>
        </p:nvSpPr>
        <p:spPr/>
        <p:txBody>
          <a:bodyPr/>
          <a:lstStyle/>
          <a:p>
            <a:r>
              <a:rPr lang="en-US" dirty="0" smtClean="0"/>
              <a:t>Purpose of an abstract:</a:t>
            </a:r>
          </a:p>
          <a:p>
            <a:pPr lvl="1"/>
            <a:r>
              <a:rPr lang="en-US" dirty="0" smtClean="0"/>
              <a:t>To help readers decide whether or not they want to read the full paper.</a:t>
            </a:r>
          </a:p>
          <a:p>
            <a:pPr lvl="1"/>
            <a:r>
              <a:rPr lang="en-US" dirty="0" smtClean="0"/>
              <a:t>Abstracts are often published separately in outlets such as Web sites or secondary and indexing journals.</a:t>
            </a:r>
          </a:p>
          <a:p>
            <a:r>
              <a:rPr lang="en-US" dirty="0" smtClean="0"/>
              <a:t>It is often the only part of your work that will be read.</a:t>
            </a:r>
          </a:p>
          <a:p>
            <a:pPr lvl="1"/>
            <a:r>
              <a:rPr lang="en-US" dirty="0" smtClean="0"/>
              <a:t>Sometimes only the abstract is available.</a:t>
            </a:r>
          </a:p>
          <a:p>
            <a:pPr lvl="1"/>
            <a:r>
              <a:rPr lang="en-US" dirty="0" smtClean="0"/>
              <a:t>The reader may be in a hurry.</a:t>
            </a:r>
          </a:p>
          <a:p>
            <a:pPr lvl="1"/>
            <a:endParaRPr lang="en-US" dirty="0" smtClean="0"/>
          </a:p>
        </p:txBody>
      </p:sp>
    </p:spTree>
    <p:extLst>
      <p:ext uri="{BB962C8B-B14F-4D97-AF65-F5344CB8AC3E}">
        <p14:creationId xmlns:p14="http://schemas.microsoft.com/office/powerpoint/2010/main" val="4242069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an Abstract</a:t>
            </a:r>
            <a:endParaRPr lang="en-US" dirty="0"/>
          </a:p>
        </p:txBody>
      </p:sp>
      <p:sp>
        <p:nvSpPr>
          <p:cNvPr id="3" name="Content Placeholder 2"/>
          <p:cNvSpPr>
            <a:spLocks noGrp="1"/>
          </p:cNvSpPr>
          <p:nvPr>
            <p:ph sz="quarter" idx="1"/>
          </p:nvPr>
        </p:nvSpPr>
        <p:spPr/>
        <p:txBody>
          <a:bodyPr/>
          <a:lstStyle/>
          <a:p>
            <a:r>
              <a:rPr lang="en-US" dirty="0" smtClean="0"/>
              <a:t>Everything that is important in the paper must be reflected in the abstract; it is the paper in miniature.</a:t>
            </a:r>
          </a:p>
          <a:p>
            <a:r>
              <a:rPr lang="en-US" dirty="0" smtClean="0"/>
              <a:t>Flow and outline should roughly match the paper</a:t>
            </a:r>
            <a:r>
              <a:rPr lang="en-US" dirty="0"/>
              <a:t>:</a:t>
            </a:r>
            <a:endParaRPr lang="en-US" dirty="0" smtClean="0"/>
          </a:p>
          <a:p>
            <a:pPr marL="731520" lvl="1" indent="-457200">
              <a:buFont typeface="+mj-lt"/>
              <a:buAutoNum type="arabicPeriod"/>
            </a:pPr>
            <a:r>
              <a:rPr lang="en-US" dirty="0" smtClean="0"/>
              <a:t>Introduction</a:t>
            </a:r>
          </a:p>
          <a:p>
            <a:pPr marL="731520" lvl="1" indent="-457200">
              <a:buFont typeface="+mj-lt"/>
              <a:buAutoNum type="arabicPeriod"/>
            </a:pPr>
            <a:r>
              <a:rPr lang="en-US" dirty="0" smtClean="0"/>
              <a:t>Materials / Methods</a:t>
            </a:r>
          </a:p>
          <a:p>
            <a:pPr marL="731520" lvl="1" indent="-457200">
              <a:buFont typeface="+mj-lt"/>
              <a:buAutoNum type="arabicPeriod"/>
            </a:pPr>
            <a:r>
              <a:rPr lang="en-US" dirty="0" smtClean="0"/>
              <a:t>Results</a:t>
            </a:r>
          </a:p>
          <a:p>
            <a:pPr marL="731520" lvl="1" indent="-457200">
              <a:buFont typeface="+mj-lt"/>
              <a:buAutoNum type="arabicPeriod"/>
            </a:pPr>
            <a:r>
              <a:rPr lang="en-US" dirty="0" smtClean="0"/>
              <a:t>Discussion</a:t>
            </a:r>
          </a:p>
          <a:p>
            <a:pPr marL="731520" lvl="1" indent="-457200">
              <a:buFont typeface="+mj-lt"/>
              <a:buAutoNum type="arabicPeriod"/>
            </a:pPr>
            <a:r>
              <a:rPr lang="en-US" dirty="0" smtClean="0"/>
              <a:t>Conclusion</a:t>
            </a:r>
          </a:p>
          <a:p>
            <a:pPr marL="731520" lvl="1" indent="-457200"/>
            <a:r>
              <a:rPr lang="en-US" dirty="0" smtClean="0"/>
              <a:t>(But! </a:t>
            </a:r>
            <a:r>
              <a:rPr lang="en-US" dirty="0"/>
              <a:t>T</a:t>
            </a:r>
            <a:r>
              <a:rPr lang="en-US" dirty="0" smtClean="0"/>
              <a:t>hese headings will not actually occur in the abstract)</a:t>
            </a:r>
          </a:p>
          <a:p>
            <a:pPr marL="457200" indent="-457200"/>
            <a:r>
              <a:rPr lang="en-US" dirty="0" smtClean="0"/>
              <a:t>Succinct writing is absolutely critical.</a:t>
            </a:r>
          </a:p>
          <a:p>
            <a:pPr marL="457200" indent="-457200"/>
            <a:endParaRPr lang="en-US" dirty="0"/>
          </a:p>
        </p:txBody>
      </p:sp>
    </p:spTree>
    <p:extLst>
      <p:ext uri="{BB962C8B-B14F-4D97-AF65-F5344CB8AC3E}">
        <p14:creationId xmlns:p14="http://schemas.microsoft.com/office/powerpoint/2010/main" val="2410407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Title</a:t>
            </a:r>
            <a:endParaRPr lang="en-US" dirty="0"/>
          </a:p>
        </p:txBody>
      </p:sp>
      <p:sp>
        <p:nvSpPr>
          <p:cNvPr id="3" name="Content Placeholder 2"/>
          <p:cNvSpPr>
            <a:spLocks noGrp="1"/>
          </p:cNvSpPr>
          <p:nvPr>
            <p:ph sz="quarter" idx="1"/>
          </p:nvPr>
        </p:nvSpPr>
        <p:spPr/>
        <p:txBody>
          <a:bodyPr>
            <a:normAutofit/>
          </a:bodyPr>
          <a:lstStyle/>
          <a:p>
            <a:r>
              <a:rPr lang="en-US" dirty="0" smtClean="0"/>
              <a:t>Thousands of people will read a title, but fewer will actually go on to read the paper.</a:t>
            </a:r>
          </a:p>
          <a:p>
            <a:r>
              <a:rPr lang="en-US" dirty="0" smtClean="0"/>
              <a:t>Title should represent the contents of the paper as accurately and concisely as possible.</a:t>
            </a:r>
          </a:p>
          <a:p>
            <a:r>
              <a:rPr lang="en-US" dirty="0" smtClean="0"/>
              <a:t>For a scientific paper, don’t use cute, poetic, or otherwise overly stylized titles.</a:t>
            </a:r>
            <a:endParaRPr lang="en-US" dirty="0"/>
          </a:p>
          <a:p>
            <a:r>
              <a:rPr lang="en-US" dirty="0" smtClean="0"/>
              <a:t>A good title will include significant key words and suggest the focus (and even conclusions) of the paper.</a:t>
            </a:r>
          </a:p>
          <a:p>
            <a:pPr marL="457200" indent="-457200"/>
            <a:endParaRPr lang="en-US" dirty="0"/>
          </a:p>
        </p:txBody>
      </p:sp>
    </p:spTree>
    <p:extLst>
      <p:ext uri="{BB962C8B-B14F-4D97-AF65-F5344CB8AC3E}">
        <p14:creationId xmlns:p14="http://schemas.microsoft.com/office/powerpoint/2010/main" val="925814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Title, </a:t>
            </a:r>
            <a:r>
              <a:rPr lang="en-US" dirty="0" err="1" smtClean="0"/>
              <a:t>con’t</a:t>
            </a:r>
            <a:r>
              <a:rPr lang="en-US" dirty="0" smtClean="0"/>
              <a:t>….Which one is better?</a:t>
            </a:r>
            <a:endParaRPr lang="en-US" dirty="0"/>
          </a:p>
        </p:txBody>
      </p:sp>
      <p:sp>
        <p:nvSpPr>
          <p:cNvPr id="3" name="Content Placeholder 2"/>
          <p:cNvSpPr>
            <a:spLocks noGrp="1"/>
          </p:cNvSpPr>
          <p:nvPr>
            <p:ph sz="quarter" idx="1"/>
          </p:nvPr>
        </p:nvSpPr>
        <p:spPr/>
        <p:txBody>
          <a:bodyPr>
            <a:normAutofit/>
          </a:bodyPr>
          <a:lstStyle/>
          <a:p>
            <a:r>
              <a:rPr lang="en-US" sz="3600" i="1" dirty="0" smtClean="0"/>
              <a:t>“Famers Dig Into Soil Quality: Analytical Technique Promises to Match Fertilizers to Soil in Bid to Boost Yields.”</a:t>
            </a:r>
          </a:p>
          <a:p>
            <a:r>
              <a:rPr lang="en-US" sz="3600" i="1" dirty="0" smtClean="0"/>
              <a:t>“Feline Leukemia Virus Requires a Post-Receptor Binding Envelope-Dependent Cellular Component.”</a:t>
            </a:r>
          </a:p>
          <a:p>
            <a:pPr marL="457200" indent="-457200"/>
            <a:endParaRPr lang="en-US" sz="3600" dirty="0"/>
          </a:p>
        </p:txBody>
      </p:sp>
    </p:spTree>
    <p:extLst>
      <p:ext uri="{BB962C8B-B14F-4D97-AF65-F5344CB8AC3E}">
        <p14:creationId xmlns:p14="http://schemas.microsoft.com/office/powerpoint/2010/main" val="1428453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 – The Nuts and Bolts of Writing</a:t>
            </a:r>
            <a:endParaRPr lang="en-US" dirty="0"/>
          </a:p>
        </p:txBody>
      </p:sp>
      <p:sp>
        <p:nvSpPr>
          <p:cNvPr id="3" name="Content Placeholder 2"/>
          <p:cNvSpPr>
            <a:spLocks noGrp="1"/>
          </p:cNvSpPr>
          <p:nvPr>
            <p:ph sz="quarter" idx="1"/>
          </p:nvPr>
        </p:nvSpPr>
        <p:spPr>
          <a:xfrm>
            <a:off x="457200" y="1219200"/>
            <a:ext cx="8458200" cy="5257800"/>
          </a:xfrm>
        </p:spPr>
        <p:txBody>
          <a:bodyPr>
            <a:normAutofit/>
          </a:bodyPr>
          <a:lstStyle/>
          <a:p>
            <a:r>
              <a:rPr lang="en-US" dirty="0" smtClean="0"/>
              <a:t>Don’t try to be literary or overly clever. Clear, direct, unambiguous and forceful writing is appropriate for scientific communication.</a:t>
            </a:r>
          </a:p>
          <a:p>
            <a:r>
              <a:rPr lang="en-US" dirty="0" smtClean="0"/>
              <a:t>Re-read your text as if it were written by somebody else and ask yourself.</a:t>
            </a:r>
          </a:p>
          <a:p>
            <a:pPr lvl="1"/>
            <a:r>
              <a:rPr lang="en-US" dirty="0" smtClean="0"/>
              <a:t>Is the language clear?</a:t>
            </a:r>
          </a:p>
          <a:p>
            <a:pPr lvl="1"/>
            <a:r>
              <a:rPr lang="en-US" dirty="0" smtClean="0"/>
              <a:t>Does it read smoothly?</a:t>
            </a:r>
          </a:p>
          <a:p>
            <a:pPr lvl="1"/>
            <a:r>
              <a:rPr lang="en-US" dirty="0" smtClean="0"/>
              <a:t>Is it as short and direct as possible? (No redundancies!)</a:t>
            </a:r>
          </a:p>
          <a:p>
            <a:pPr lvl="1"/>
            <a:r>
              <a:rPr lang="en-US" dirty="0" smtClean="0"/>
              <a:t>Does it read like English? (e.g., does it use English constructions?)</a:t>
            </a:r>
          </a:p>
          <a:p>
            <a:pPr lvl="1"/>
            <a:r>
              <a:rPr lang="en-US" dirty="0" smtClean="0"/>
              <a:t>Use spell and grammar check.</a:t>
            </a:r>
          </a:p>
          <a:p>
            <a:pPr lvl="1"/>
            <a:r>
              <a:rPr lang="en-US" dirty="0" smtClean="0"/>
              <a:t>Be careful with your verb tenses.</a:t>
            </a:r>
          </a:p>
          <a:p>
            <a:pPr lvl="1"/>
            <a:r>
              <a:rPr lang="en-US" dirty="0" smtClean="0"/>
              <a:t>Be purposeful and consistent with active/passive voice.</a:t>
            </a:r>
          </a:p>
        </p:txBody>
      </p:sp>
    </p:spTree>
    <p:extLst>
      <p:ext uri="{BB962C8B-B14F-4D97-AF65-F5344CB8AC3E}">
        <p14:creationId xmlns:p14="http://schemas.microsoft.com/office/powerpoint/2010/main" val="3849276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Points</a:t>
            </a:r>
            <a:endParaRPr lang="en-US" dirty="0"/>
          </a:p>
        </p:txBody>
      </p:sp>
      <p:sp>
        <p:nvSpPr>
          <p:cNvPr id="3" name="Content Placeholder 2"/>
          <p:cNvSpPr>
            <a:spLocks noGrp="1"/>
          </p:cNvSpPr>
          <p:nvPr>
            <p:ph sz="quarter" idx="1"/>
          </p:nvPr>
        </p:nvSpPr>
        <p:spPr>
          <a:xfrm>
            <a:off x="457200" y="1219200"/>
            <a:ext cx="8229600" cy="5257800"/>
          </a:xfrm>
        </p:spPr>
        <p:txBody>
          <a:bodyPr>
            <a:normAutofit/>
          </a:bodyPr>
          <a:lstStyle/>
          <a:p>
            <a:r>
              <a:rPr lang="en-US" dirty="0" smtClean="0"/>
              <a:t>Should not contain citations unless they are absolutely necessary to understand the work.</a:t>
            </a:r>
          </a:p>
          <a:p>
            <a:r>
              <a:rPr lang="en-US" dirty="0" smtClean="0"/>
              <a:t>Should not include detailed reasoning.</a:t>
            </a:r>
          </a:p>
          <a:p>
            <a:r>
              <a:rPr lang="en-US" dirty="0" smtClean="0"/>
              <a:t>Choose either active or passive voice and be consistent throughout the abstract. Passive is okay. Do not refer to the authors in the 3</a:t>
            </a:r>
            <a:r>
              <a:rPr lang="en-US" baseline="30000" dirty="0" smtClean="0"/>
              <a:t>rd</a:t>
            </a:r>
            <a:r>
              <a:rPr lang="en-US" dirty="0" smtClean="0"/>
              <a:t> person. Say “I” or “we” if you are using active voice.</a:t>
            </a:r>
          </a:p>
          <a:p>
            <a:r>
              <a:rPr lang="en-US" dirty="0" smtClean="0"/>
              <a:t>Avoid unnecessary phrases</a:t>
            </a:r>
          </a:p>
          <a:p>
            <a:pPr lvl="1"/>
            <a:r>
              <a:rPr lang="en-US" dirty="0" smtClean="0"/>
              <a:t>“The results show…”</a:t>
            </a:r>
          </a:p>
          <a:p>
            <a:pPr lvl="1"/>
            <a:r>
              <a:rPr lang="en-US" dirty="0" smtClean="0"/>
              <a:t>“The analysis reveals…”</a:t>
            </a:r>
          </a:p>
        </p:txBody>
      </p:sp>
    </p:spTree>
    <p:extLst>
      <p:ext uri="{BB962C8B-B14F-4D97-AF65-F5344CB8AC3E}">
        <p14:creationId xmlns:p14="http://schemas.microsoft.com/office/powerpoint/2010/main" val="2413927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Four Sample Sections</a:t>
            </a:r>
            <a:r>
              <a:rPr lang="en-US" dirty="0" smtClean="0"/>
              <a:t/>
            </a:r>
            <a:br>
              <a:rPr lang="en-US" dirty="0" smtClean="0"/>
            </a:br>
            <a:r>
              <a:rPr lang="en-US" sz="2100" dirty="0" smtClean="0"/>
              <a:t>(Rank them, and identify the primary flaw in all but the strongest)</a:t>
            </a:r>
            <a:endParaRPr lang="en-US" sz="2100" dirty="0"/>
          </a:p>
        </p:txBody>
      </p:sp>
      <p:sp>
        <p:nvSpPr>
          <p:cNvPr id="3" name="Content Placeholder 2"/>
          <p:cNvSpPr>
            <a:spLocks noGrp="1"/>
          </p:cNvSpPr>
          <p:nvPr>
            <p:ph sz="quarter" idx="1"/>
          </p:nvPr>
        </p:nvSpPr>
        <p:spPr/>
        <p:txBody>
          <a:bodyPr>
            <a:normAutofit/>
          </a:bodyPr>
          <a:lstStyle/>
          <a:p>
            <a:pPr marL="342900" indent="-342900">
              <a:buFont typeface="+mj-lt"/>
              <a:buAutoNum type="alphaUcPeriod"/>
            </a:pPr>
            <a:r>
              <a:rPr lang="en-US" sz="1600" dirty="0" smtClean="0"/>
              <a:t>In my opinion, it seems to me that college football should be abolished. The reason why I think this to be true is because college football is bad in nearly every respect.  As Robert Hutchins has said, it would be better and just as logical if the colleges had horse races. I firmly agree that this point is true, and as my research shows…</a:t>
            </a:r>
          </a:p>
          <a:p>
            <a:pPr marL="342900" indent="-342900">
              <a:buFont typeface="+mj-lt"/>
              <a:buAutoNum type="alphaUcPeriod"/>
            </a:pPr>
            <a:r>
              <a:rPr lang="en-US" sz="1600" dirty="0" smtClean="0"/>
              <a:t>The lizard beetles of the tribe </a:t>
            </a:r>
            <a:r>
              <a:rPr lang="en-US" sz="1600" dirty="0" err="1" smtClean="0"/>
              <a:t>Languriini</a:t>
            </a:r>
            <a:r>
              <a:rPr lang="en-US" sz="1600" dirty="0" smtClean="0"/>
              <a:t> constitute a moderately diversified taxon, consisting of hundreds of species worldwide, and have been reported to feed primarily on plant matter.  Adult females of the lizard beetle </a:t>
            </a:r>
            <a:r>
              <a:rPr lang="en-US" sz="1600" i="1" dirty="0" err="1" smtClean="0"/>
              <a:t>Doubledaya</a:t>
            </a:r>
            <a:r>
              <a:rPr lang="en-US" sz="1600" i="1" dirty="0" smtClean="0"/>
              <a:t> </a:t>
            </a:r>
            <a:r>
              <a:rPr lang="en-US" sz="1600" i="1" dirty="0" err="1" smtClean="0"/>
              <a:t>bucculenta</a:t>
            </a:r>
            <a:r>
              <a:rPr lang="en-US" sz="1600" dirty="0" smtClean="0"/>
              <a:t>, which is endemic to Japan, have a large asymmetric head with enlarged mandibles and elongated forelegs. In spring, they excavate a small hole on a recently-dead stem of </a:t>
            </a:r>
            <a:r>
              <a:rPr lang="en-US" sz="1600" i="1" dirty="0" err="1" smtClean="0"/>
              <a:t>Pleioblastus</a:t>
            </a:r>
            <a:r>
              <a:rPr lang="en-US" sz="1600" dirty="0" smtClean="0"/>
              <a:t> and </a:t>
            </a:r>
            <a:r>
              <a:rPr lang="en-US" sz="1600" i="1" dirty="0" err="1" smtClean="0"/>
              <a:t>Semiarundinaria</a:t>
            </a:r>
            <a:r>
              <a:rPr lang="en-US" sz="1600" dirty="0" smtClean="0"/>
              <a:t> bamboos, lay an egg into the cavity, and plug the hole with bamboo fiber. We found that…</a:t>
            </a:r>
          </a:p>
          <a:p>
            <a:pPr marL="342900" indent="-342900">
              <a:buFont typeface="+mj-lt"/>
              <a:buAutoNum type="alphaUcPeriod"/>
            </a:pPr>
            <a:r>
              <a:rPr lang="en-US" sz="1600" dirty="0" smtClean="0"/>
              <a:t>But what becomes most interesting is the departure from the </a:t>
            </a:r>
            <a:r>
              <a:rPr lang="en-US" sz="1600" dirty="0" err="1" smtClean="0"/>
              <a:t>Joycean</a:t>
            </a:r>
            <a:r>
              <a:rPr lang="en-US" sz="1600" dirty="0" smtClean="0"/>
              <a:t> epiphany in the later stages of his oeuvre.  Gone is the notion of the “</a:t>
            </a:r>
            <a:r>
              <a:rPr lang="en-US" sz="1600" dirty="0" err="1" smtClean="0"/>
              <a:t>quidditas</a:t>
            </a:r>
            <a:r>
              <a:rPr lang="en-US" sz="1600" dirty="0" smtClean="0"/>
              <a:t>,” and gone too are the other trappings of modernity (and pure realism before it). Indeed, as many scholars have illustrated,  by this stage a postmodern fascination with the very quotidian nature of the sentence itself has completely subsumed the notion of character and characterization.</a:t>
            </a:r>
          </a:p>
          <a:p>
            <a:pPr marL="342900" indent="-342900">
              <a:buFont typeface="+mj-lt"/>
              <a:buAutoNum type="alphaUcPeriod"/>
            </a:pPr>
            <a:r>
              <a:rPr lang="en-US" sz="1600" dirty="0" smtClean="0"/>
              <a:t>But </a:t>
            </a:r>
            <a:r>
              <a:rPr lang="en-US" sz="1600" dirty="0"/>
              <a:t>seriously – these fish are out there eating like a million flies. By the end of the study, there were only maybe four or five left. And cause of this, we knew that these fish </a:t>
            </a:r>
            <a:r>
              <a:rPr lang="en-US" sz="1600" i="1" dirty="0"/>
              <a:t>would </a:t>
            </a:r>
            <a:r>
              <a:rPr lang="en-US" sz="1600" dirty="0"/>
              <a:t>eat </a:t>
            </a:r>
            <a:r>
              <a:rPr lang="en-US" sz="1600" dirty="0" err="1"/>
              <a:t>em</a:t>
            </a:r>
            <a:r>
              <a:rPr lang="en-US" sz="1600" dirty="0"/>
              <a:t> all, if they could. (They were like nom </a:t>
            </a:r>
            <a:r>
              <a:rPr lang="en-US" sz="1600" dirty="0" err="1"/>
              <a:t>nom</a:t>
            </a:r>
            <a:r>
              <a:rPr lang="en-US" sz="1600" dirty="0"/>
              <a:t> </a:t>
            </a:r>
            <a:r>
              <a:rPr lang="en-US" sz="1600" dirty="0" err="1"/>
              <a:t>nom</a:t>
            </a:r>
            <a:r>
              <a:rPr lang="en-US" sz="1600" dirty="0"/>
              <a:t> - LOL!)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6400800" y="6356350"/>
            <a:ext cx="2289048" cy="365760"/>
          </a:xfrm>
        </p:spPr>
        <p:txBody>
          <a:bodyPr/>
          <a:lstStyle/>
          <a:p>
            <a:endParaRPr lang="en-US" dirty="0"/>
          </a:p>
        </p:txBody>
      </p:sp>
      <p:sp>
        <p:nvSpPr>
          <p:cNvPr id="5" name="Slide Number Placeholder 4"/>
          <p:cNvSpPr>
            <a:spLocks noGrp="1"/>
          </p:cNvSpPr>
          <p:nvPr>
            <p:ph type="sldNum" sz="quarter" idx="4294967295"/>
          </p:nvPr>
        </p:nvSpPr>
        <p:spPr>
          <a:xfrm>
            <a:off x="2898648" y="6356350"/>
            <a:ext cx="3505200" cy="365760"/>
          </a:xfrm>
        </p:spPr>
        <p:txBody>
          <a:bodyPr/>
          <a:lstStyle/>
          <a:p>
            <a:endParaRPr lang="en-US" dirty="0"/>
          </a:p>
        </p:txBody>
      </p:sp>
      <p:sp>
        <p:nvSpPr>
          <p:cNvPr id="973826" name="Rectangle 2"/>
          <p:cNvSpPr>
            <a:spLocks noGrp="1" noChangeArrowheads="1"/>
          </p:cNvSpPr>
          <p:nvPr>
            <p:ph type="title"/>
          </p:nvPr>
        </p:nvSpPr>
        <p:spPr>
          <a:xfrm>
            <a:off x="228600" y="457200"/>
            <a:ext cx="8229600" cy="536575"/>
          </a:xfrm>
        </p:spPr>
        <p:txBody>
          <a:bodyPr>
            <a:normAutofit fontScale="90000"/>
          </a:bodyPr>
          <a:lstStyle/>
          <a:p>
            <a:r>
              <a:rPr lang="en-US" dirty="0"/>
              <a:t>Let’s try a writing exercise….</a:t>
            </a:r>
          </a:p>
        </p:txBody>
      </p:sp>
      <p:sp>
        <p:nvSpPr>
          <p:cNvPr id="973828" name="Rectangle 4"/>
          <p:cNvSpPr>
            <a:spLocks noGrp="1" noChangeArrowheads="1"/>
          </p:cNvSpPr>
          <p:nvPr>
            <p:ph type="body" idx="1"/>
          </p:nvPr>
        </p:nvSpPr>
        <p:spPr>
          <a:xfrm>
            <a:off x="500063" y="1371600"/>
            <a:ext cx="7954962" cy="4724400"/>
          </a:xfrm>
        </p:spPr>
        <p:txBody>
          <a:bodyPr>
            <a:normAutofit fontScale="85000" lnSpcReduction="10000"/>
          </a:bodyPr>
          <a:lstStyle/>
          <a:p>
            <a:r>
              <a:rPr lang="en-US" dirty="0" smtClean="0">
                <a:solidFill>
                  <a:schemeClr val="tx1">
                    <a:lumMod val="95000"/>
                    <a:lumOff val="5000"/>
                  </a:schemeClr>
                </a:solidFill>
              </a:rPr>
              <a:t>Of course we don’t have time to practice by reading an entire article and writing a full abstract.</a:t>
            </a:r>
          </a:p>
          <a:p>
            <a:r>
              <a:rPr lang="en-US" dirty="0" smtClean="0">
                <a:solidFill>
                  <a:schemeClr val="tx1">
                    <a:lumMod val="95000"/>
                    <a:lumOff val="5000"/>
                  </a:schemeClr>
                </a:solidFill>
              </a:rPr>
              <a:t>But we can practice the skills on a smaller scale.</a:t>
            </a:r>
          </a:p>
          <a:p>
            <a:r>
              <a:rPr lang="en-US" dirty="0" smtClean="0"/>
              <a:t>Read </a:t>
            </a:r>
            <a:r>
              <a:rPr lang="en-US" dirty="0"/>
              <a:t>the </a:t>
            </a:r>
            <a:r>
              <a:rPr lang="en-US" dirty="0" smtClean="0"/>
              <a:t>introduction to the shark paper.</a:t>
            </a:r>
          </a:p>
          <a:p>
            <a:pPr lvl="1"/>
            <a:r>
              <a:rPr lang="en-US" dirty="0" smtClean="0"/>
              <a:t>Read actively, marking up the text and taking notes </a:t>
            </a:r>
            <a:r>
              <a:rPr lang="en-US" dirty="0"/>
              <a:t>as </a:t>
            </a:r>
            <a:r>
              <a:rPr lang="en-US" dirty="0" smtClean="0"/>
              <a:t>needed.</a:t>
            </a:r>
          </a:p>
          <a:p>
            <a:pPr lvl="1"/>
            <a:r>
              <a:rPr lang="en-US" dirty="0" smtClean="0"/>
              <a:t>(If you’re interested, you can find the full paper here: </a:t>
            </a:r>
            <a:r>
              <a:rPr lang="en-US" sz="2100" dirty="0" smtClean="0">
                <a:hlinkClick r:id="rId2"/>
              </a:rPr>
              <a:t>http</a:t>
            </a:r>
            <a:r>
              <a:rPr lang="en-US" sz="2100" dirty="0">
                <a:hlinkClick r:id="rId2"/>
              </a:rPr>
              <a:t>://</a:t>
            </a:r>
            <a:r>
              <a:rPr lang="en-US" sz="2100" dirty="0" smtClean="0">
                <a:hlinkClick r:id="rId2"/>
              </a:rPr>
              <a:t>journals.plos.org/plosone/article?id=10.1371/journal.pone.0083456</a:t>
            </a:r>
            <a:r>
              <a:rPr lang="en-US" sz="2100" dirty="0" smtClean="0"/>
              <a:t>)</a:t>
            </a:r>
            <a:endParaRPr lang="en-US" sz="2100" dirty="0"/>
          </a:p>
          <a:p>
            <a:r>
              <a:rPr lang="en-US" dirty="0"/>
              <a:t>Write your version of </a:t>
            </a:r>
            <a:r>
              <a:rPr lang="en-US" dirty="0" smtClean="0"/>
              <a:t>the opening sentences for an abstract.</a:t>
            </a:r>
          </a:p>
          <a:p>
            <a:pPr lvl="1"/>
            <a:r>
              <a:rPr lang="en-US" dirty="0" smtClean="0"/>
              <a:t>Remember that the final abstract would be no more than 300 words.</a:t>
            </a:r>
          </a:p>
          <a:p>
            <a:pPr lvl="1"/>
            <a:r>
              <a:rPr lang="en-US" dirty="0" smtClean="0"/>
              <a:t>As such, the section summarizing the intro will be just two or three sentences.</a:t>
            </a:r>
            <a:endParaRPr lang="en-US" dirty="0"/>
          </a:p>
          <a:p>
            <a:r>
              <a:rPr lang="en-US" dirty="0" smtClean="0"/>
              <a:t>As a class, we’ll compare our abstract openings to the real one.</a:t>
            </a:r>
          </a:p>
          <a:p>
            <a:r>
              <a:rPr lang="en-US" dirty="0" smtClean="0"/>
              <a:t>How close did we get? What do we notice about the abstract?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2468</TotalTime>
  <Words>1507</Words>
  <Application>Microsoft Office PowerPoint</Application>
  <PresentationFormat>On-screen Show (4:3)</PresentationFormat>
  <Paragraphs>84</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Bookman Old Style</vt:lpstr>
      <vt:lpstr>Calibri</vt:lpstr>
      <vt:lpstr>Gill Sans MT</vt:lpstr>
      <vt:lpstr>Wingdings</vt:lpstr>
      <vt:lpstr>Wingdings 3</vt:lpstr>
      <vt:lpstr>Origin</vt:lpstr>
      <vt:lpstr>1_Origin</vt:lpstr>
      <vt:lpstr>“How To Write An Abstract” </vt:lpstr>
      <vt:lpstr>Importance of the Abstract</vt:lpstr>
      <vt:lpstr>Content of an Abstract</vt:lpstr>
      <vt:lpstr>The Title</vt:lpstr>
      <vt:lpstr>The Title, con’t….Which one is better?</vt:lpstr>
      <vt:lpstr>Prose – The Nuts and Bolts of Writing</vt:lpstr>
      <vt:lpstr>Style Points</vt:lpstr>
      <vt:lpstr>Four Sample Sections (Rank them, and identify the primary flaw in all but the strongest)</vt:lpstr>
      <vt:lpstr>Let’s try a writing exercise….</vt:lpstr>
      <vt:lpstr>From “Experimental Evaluation of Shark Detection Rates by Aerial Observers”  William D. Robbins, Victor M. Peddemors, Steven J. Kennelly, and Matthew C. Ives</vt:lpstr>
      <vt:lpstr>The Real Abstract</vt:lpstr>
      <vt:lpstr>How to Prepare Your Abstract</vt:lpstr>
      <vt:lpstr>How to Submit Your Abstract for the August 4th Poster Session (Deadline Is July 13, 2017)</vt:lpstr>
      <vt:lpstr>Questions?</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Technical Writing CE 580, Spring 2010</dc:title>
  <dc:creator>Jennifer Adam</dc:creator>
  <cp:lastModifiedBy>Pressley, Shelley Noelle</cp:lastModifiedBy>
  <cp:revision>113</cp:revision>
  <cp:lastPrinted>2016-07-01T23:12:51Z</cp:lastPrinted>
  <dcterms:created xsi:type="dcterms:W3CDTF">2010-02-01T04:44:34Z</dcterms:created>
  <dcterms:modified xsi:type="dcterms:W3CDTF">2017-07-06T17:36:19Z</dcterms:modified>
</cp:coreProperties>
</file>