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3" r:id="rId5"/>
    <p:sldId id="258" r:id="rId6"/>
    <p:sldId id="264" r:id="rId7"/>
    <p:sldId id="260" r:id="rId8"/>
    <p:sldId id="281" r:id="rId9"/>
    <p:sldId id="259" r:id="rId10"/>
    <p:sldId id="261" r:id="rId11"/>
    <p:sldId id="272" r:id="rId12"/>
    <p:sldId id="274" r:id="rId13"/>
    <p:sldId id="276" r:id="rId14"/>
    <p:sldId id="262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9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2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1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D2C5-E6FC-4924-AC4B-5F28DAB0CAD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A835-94B6-49C7-AFCD-64252951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2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u.mme.wsu.edu/index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mmerresearch.wsu.edu/poster-symposiu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cu.vetmed.wsu.ed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3334"/>
            <a:ext cx="7772400" cy="2387600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Lucida Bright" panose="02040602050505020304" pitchFamily="18" charset="0"/>
              </a:rPr>
              <a:t>How to Make a Poster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43009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ucida Bright" panose="02040602050505020304" pitchFamily="18" charset="0"/>
              </a:rPr>
              <a:t>Summer Undergraduate Research 2017</a:t>
            </a:r>
          </a:p>
          <a:p>
            <a:r>
              <a:rPr lang="en-US" dirty="0">
                <a:solidFill>
                  <a:schemeClr val="bg1"/>
                </a:solidFill>
                <a:latin typeface="Lucida Bright" panose="02040602050505020304" pitchFamily="18" charset="0"/>
              </a:rPr>
              <a:t>Shelley Pressley</a:t>
            </a:r>
          </a:p>
        </p:txBody>
      </p:sp>
    </p:spTree>
    <p:extLst>
      <p:ext uri="{BB962C8B-B14F-4D97-AF65-F5344CB8AC3E}">
        <p14:creationId xmlns:p14="http://schemas.microsoft.com/office/powerpoint/2010/main" val="286040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6333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Let’s critique some posters….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7138" y="2412922"/>
            <a:ext cx="8239539" cy="2940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There are lots of examples of posters from previous years, available here </a:t>
            </a:r>
            <a:r>
              <a:rPr lang="en-US" sz="2800" dirty="0">
                <a:hlinkClick r:id="rId3"/>
              </a:rPr>
              <a:t>http://reu.mme.wsu.edu/index.html </a:t>
            </a: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Spend about 10 minutes looking at each poster and list the top three “positives” and top three “negatives” about this poster that you see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As a group we will then discuss each poster </a:t>
            </a:r>
          </a:p>
        </p:txBody>
      </p:sp>
    </p:spTree>
    <p:extLst>
      <p:ext uri="{BB962C8B-B14F-4D97-AF65-F5344CB8AC3E}">
        <p14:creationId xmlns:p14="http://schemas.microsoft.com/office/powerpoint/2010/main" val="300403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914400"/>
            <a:ext cx="868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5867400"/>
            <a:ext cx="8686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100" y="34931"/>
            <a:ext cx="6781800" cy="68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304800" y="9144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65889" y="62484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57" y="0"/>
            <a:ext cx="6832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3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0"/>
            <a:ext cx="885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1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6591" y="0"/>
            <a:ext cx="819315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Lucida Bright" panose="02040602050505020304" pitchFamily="18" charset="0"/>
              </a:rPr>
              <a:t>Other suggestions and ideas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56591" y="1617792"/>
            <a:ext cx="8193157" cy="472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Look at previous examples on the website</a:t>
            </a:r>
          </a:p>
          <a:p>
            <a:pPr marL="342900" lvl="0" indent="-342900" algn="l">
              <a:buClr>
                <a:srgbClr val="727CA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Note that you may not have all your results and conclusions yet. This is fine. Do your best with what you have, and bring more results to the poster symposium.</a:t>
            </a:r>
          </a:p>
          <a:p>
            <a:pPr marL="342900" lvl="0" indent="-342900" algn="l">
              <a:buClr>
                <a:srgbClr val="727CA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Don’t forget to acknowledge your funding source.</a:t>
            </a:r>
          </a:p>
          <a:p>
            <a:pPr marL="342900" indent="-342900" algn="l">
              <a:buClr>
                <a:srgbClr val="727CA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Don’t forget to acknowledge your funding source.</a:t>
            </a:r>
          </a:p>
          <a:p>
            <a:pPr marL="342900" indent="-342900" algn="l">
              <a:buClr>
                <a:srgbClr val="727CA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Don’t forget to acknowledge your funding source.</a:t>
            </a:r>
          </a:p>
          <a:p>
            <a:pPr marL="342900" indent="-342900" algn="l">
              <a:buClr>
                <a:srgbClr val="727CA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Remember – this was a 9-week research experience. Hiccups were bound to happen. If it was easy – anyone could do it!</a:t>
            </a:r>
          </a:p>
        </p:txBody>
      </p:sp>
    </p:spTree>
    <p:extLst>
      <p:ext uri="{BB962C8B-B14F-4D97-AF65-F5344CB8AC3E}">
        <p14:creationId xmlns:p14="http://schemas.microsoft.com/office/powerpoint/2010/main" val="205656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3334"/>
            <a:ext cx="7772400" cy="2387600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Lucida Bright" panose="02040602050505020304" pitchFamily="18" charset="0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43009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ucida Bright" panose="02040602050505020304" pitchFamily="18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50006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63334"/>
            <a:ext cx="7772400" cy="186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Nuts and Bolts of getting it printed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2943009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Lucida Bright" panose="020406020505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17912"/>
            <a:ext cx="8229600" cy="2438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Create the poster in Power Point (templates available on the website) </a:t>
            </a:r>
          </a:p>
          <a:p>
            <a:pPr lvl="1" algn="l"/>
            <a:r>
              <a:rPr lang="en-US" sz="2400" dirty="0">
                <a:hlinkClick r:id="rId3"/>
              </a:rPr>
              <a:t>https://summerresearch.wsu.edu/poster-symposium/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Have your poster reviewed by all co-authors – give them time and incorporate their edits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Submit your poster for printing by Tuesday 5:00 pm</a:t>
            </a:r>
          </a:p>
          <a:p>
            <a:pPr marL="457200" indent="-4572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491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63335"/>
            <a:ext cx="7772400" cy="1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Nuts and Bolts of getting it printed </a:t>
            </a:r>
            <a:r>
              <a:rPr lang="en-US" sz="4800" b="1" dirty="0" err="1">
                <a:latin typeface="Lucida Bright" panose="02040602050505020304" pitchFamily="18" charset="0"/>
              </a:rPr>
              <a:t>con’t</a:t>
            </a:r>
            <a:endParaRPr lang="en-US" sz="4800" b="1" dirty="0">
              <a:latin typeface="Lucida Bright" panose="020406020505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2943009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Lucida Bright" panose="020406020505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590" y="2164976"/>
            <a:ext cx="8275982" cy="38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Ask your Program Director where you should print your poster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>
                <a:hlinkClick r:id="rId3"/>
              </a:rPr>
              <a:t>Biomedical Communications Unit (BCU) </a:t>
            </a:r>
            <a:r>
              <a:rPr lang="en-US" sz="2800" dirty="0"/>
              <a:t>can print posters if you have a Purchase Order (PO)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Make sure you are either listed on an existing purchase request or bring one with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Pick up your poster by Thursday Aug. 3 and check it</a:t>
            </a:r>
          </a:p>
          <a:p>
            <a:pPr marL="457200" indent="-4572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2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19062"/>
            <a:ext cx="7772400" cy="1921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Poster Symposium – August 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1870558"/>
            <a:ext cx="8100391" cy="40531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Arrive at 8:15 (with poster) at the CUE atrium (2</a:t>
            </a:r>
            <a:r>
              <a:rPr lang="en-US" baseline="30000" dirty="0"/>
              <a:t>nd</a:t>
            </a:r>
            <a:r>
              <a:rPr lang="en-US" dirty="0"/>
              <a:t> floor)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Pick up nametag, sign-in, hang your poster (we will provide push pins and poster boards)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Group photos at 8:30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Welcome remarks and keynote talk at 9:00 in CUE 202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Poster Symposium open to the public 10:00-1:00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Food (sandwich fixings and beverages) available to presenters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Take poster down and help put away poster boards</a:t>
            </a:r>
          </a:p>
          <a:p>
            <a:pPr algn="l"/>
            <a:r>
              <a:rPr lang="en-US" dirty="0">
                <a:solidFill>
                  <a:prstClr val="black"/>
                </a:solidFill>
              </a:rPr>
              <a:t>							Celebrate!</a:t>
            </a:r>
          </a:p>
          <a:p>
            <a:pPr marL="274320" lvl="1" algn="l"/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4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6333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Volunteers needed to help…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2943009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Lucida Bright" panose="02040602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525852"/>
            <a:ext cx="7570304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Tear Down After the Event: Friday August 4 from 1:00 – 2:00 return poster boards…Ideally 10 students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Please sign-up on the sheet passed around</a:t>
            </a:r>
          </a:p>
        </p:txBody>
      </p:sp>
    </p:spTree>
    <p:extLst>
      <p:ext uri="{BB962C8B-B14F-4D97-AF65-F5344CB8AC3E}">
        <p14:creationId xmlns:p14="http://schemas.microsoft.com/office/powerpoint/2010/main" val="77506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310"/>
            <a:ext cx="7772400" cy="1207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What to expect…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4372" y="1366001"/>
            <a:ext cx="8186531" cy="3404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Lucida Bright" panose="02040602050505020304" pitchFamily="18" charset="0"/>
              </a:rPr>
              <a:t>You will talk and interact with many people including faculty, graduate students, undergraduates, parents, deans, chairs, upper administration, maybe even the president…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Lucida Bright" panose="02040602050505020304" pitchFamily="18" charset="0"/>
              </a:rPr>
              <a:t>Some people will understand a lot about what you did…others will have no idea what you did. Be prepared for both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Lucida Bright" panose="02040602050505020304" pitchFamily="18" charset="0"/>
              </a:rPr>
              <a:t>Practice giving your poster to students in your program and students NOT in your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Lucida Bright" panose="02040602050505020304" pitchFamily="18" charset="0"/>
              </a:rPr>
              <a:t>Business casual dress is appropriate – so for the guys that means wear a tie if you’ve got one</a:t>
            </a:r>
          </a:p>
        </p:txBody>
      </p:sp>
    </p:spTree>
    <p:extLst>
      <p:ext uri="{BB962C8B-B14F-4D97-AF65-F5344CB8AC3E}">
        <p14:creationId xmlns:p14="http://schemas.microsoft.com/office/powerpoint/2010/main" val="334902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63334"/>
            <a:ext cx="7994374" cy="132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Importance of the Poster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6835" y="1429143"/>
            <a:ext cx="8163339" cy="3610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Final culmination of your summer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Provide a brief background (BIG picture), your methods or approach to doing the research, as well as results and conclusions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You may (probably should) change the abstract for your poster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Can lay the groundwork for presenting at a national conference or even at your home institution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Will be posted on the website for future researchers </a:t>
            </a:r>
          </a:p>
        </p:txBody>
      </p:sp>
    </p:spTree>
    <p:extLst>
      <p:ext uri="{BB962C8B-B14F-4D97-AF65-F5344CB8AC3E}">
        <p14:creationId xmlns:p14="http://schemas.microsoft.com/office/powerpoint/2010/main" val="343943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6333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Brainstorm….what should be on a poster?</a:t>
            </a:r>
          </a:p>
        </p:txBody>
      </p:sp>
    </p:spTree>
    <p:extLst>
      <p:ext uri="{BB962C8B-B14F-4D97-AF65-F5344CB8AC3E}">
        <p14:creationId xmlns:p14="http://schemas.microsoft.com/office/powerpoint/2010/main" val="43506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6333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Lucida Bright" panose="02040602050505020304" pitchFamily="18" charset="0"/>
              </a:rPr>
              <a:t>Contents of a Poster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091"/>
              </p:ext>
            </p:extLst>
          </p:nvPr>
        </p:nvGraphicFramePr>
        <p:xfrm>
          <a:off x="1948070" y="2080099"/>
          <a:ext cx="6838122" cy="3474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1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122">
                <a:tc>
                  <a:txBody>
                    <a:bodyPr/>
                    <a:lstStyle/>
                    <a:p>
                      <a:r>
                        <a:rPr lang="en-US" sz="2400" b="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Your name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22">
                <a:tc>
                  <a:txBody>
                    <a:bodyPr/>
                    <a:lstStyle/>
                    <a:p>
                      <a:r>
                        <a:rPr lang="en-US" sz="2400" dirty="0"/>
                        <a:t>Introduction/Abstract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Co-author’s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239">
                <a:tc>
                  <a:txBody>
                    <a:bodyPr/>
                    <a:lstStyle/>
                    <a:p>
                      <a:r>
                        <a:rPr lang="en-US" sz="2400" dirty="0"/>
                        <a:t>Methods</a:t>
                      </a:r>
                      <a:r>
                        <a:rPr lang="en-US" sz="2400" baseline="0" dirty="0"/>
                        <a:t>/Experimental Design/Procedures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Acknowledgements</a:t>
                      </a:r>
                      <a:r>
                        <a:rPr lang="en-US" sz="2400" baseline="0" dirty="0"/>
                        <a:t> to Funding agency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22">
                <a:tc>
                  <a:txBody>
                    <a:bodyPr/>
                    <a:lstStyle/>
                    <a:p>
                      <a:r>
                        <a:rPr lang="en-US" sz="2400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Affiliation</a:t>
                      </a:r>
                      <a:r>
                        <a:rPr lang="en-US" sz="2400" baseline="0" dirty="0"/>
                        <a:t> (i.e. WSU)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Conclusions/Discussion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22">
                <a:tc>
                  <a:txBody>
                    <a:bodyPr/>
                    <a:lstStyle/>
                    <a:p>
                      <a:r>
                        <a:rPr lang="en-US" sz="2400" dirty="0"/>
                        <a:t>Figures/Pictures/Tables/ Graphs</a:t>
                      </a:r>
                      <a:r>
                        <a:rPr lang="en-US" sz="2400" baseline="0" dirty="0"/>
                        <a:t> with captions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Future Work or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4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628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Bright</vt:lpstr>
      <vt:lpstr>Office Theme</vt:lpstr>
      <vt:lpstr>How to Make a Poster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WSU!</dc:title>
  <dc:creator>Robertson, Sean Robert</dc:creator>
  <cp:lastModifiedBy>Rieck, Daniel Carl</cp:lastModifiedBy>
  <cp:revision>15</cp:revision>
  <dcterms:created xsi:type="dcterms:W3CDTF">2016-05-25T17:12:56Z</dcterms:created>
  <dcterms:modified xsi:type="dcterms:W3CDTF">2017-07-26T16:50:43Z</dcterms:modified>
</cp:coreProperties>
</file>